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4" r:id="rId3"/>
    <p:sldId id="285" r:id="rId4"/>
    <p:sldId id="324" r:id="rId5"/>
    <p:sldId id="325" r:id="rId6"/>
    <p:sldId id="327" r:id="rId7"/>
    <p:sldId id="329" r:id="rId8"/>
    <p:sldId id="328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mon" initials="c" lastIdx="13" clrIdx="0"/>
  <p:cmAuthor id="1" name="Jeff Wilson" initials="JW" lastIdx="1" clrIdx="1"/>
  <p:cmAuthor id="2" name="evidyarthi" initials="e" lastIdx="2" clrIdx="2"/>
  <p:cmAuthor id="3" name="evidyarthi" initials="ev" lastIdx="6" clrIdx="3"/>
  <p:cmAuthor id="4" name="Kriss Deas" initials="KD" lastIdx="15" clrIdx="4">
    <p:extLst>
      <p:ext uri="{19B8F6BF-5375-455C-9EA6-DF929625EA0E}">
        <p15:presenceInfo xmlns:p15="http://schemas.microsoft.com/office/powerpoint/2012/main" xmlns="" userId="S-1-5-21-1767168217-3281307705-1420346298-3625" providerId="AD"/>
      </p:ext>
    </p:extLst>
  </p:cmAuthor>
  <p:cmAuthor id="5" name="Nick Denton-Brown" initials="ND" lastIdx="20" clrIdx="5">
    <p:extLst>
      <p:ext uri="{19B8F6BF-5375-455C-9EA6-DF929625EA0E}">
        <p15:presenceInfo xmlns:p15="http://schemas.microsoft.com/office/powerpoint/2012/main" xmlns="" userId="S-1-5-21-1767168217-3281307705-1420346298-3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24873"/>
    <a:srgbClr val="595959"/>
    <a:srgbClr val="BFBFBF"/>
    <a:srgbClr val="F8F8F8"/>
    <a:srgbClr val="99CC00"/>
    <a:srgbClr val="FFFF00"/>
    <a:srgbClr val="6F6F6F"/>
    <a:srgbClr val="C0C0C0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2" autoAdjust="0"/>
    <p:restoredTop sz="71116" autoAdjust="0"/>
  </p:normalViewPr>
  <p:slideViewPr>
    <p:cSldViewPr>
      <p:cViewPr varScale="1">
        <p:scale>
          <a:sx n="50" d="100"/>
          <a:sy n="50" d="100"/>
        </p:scale>
        <p:origin x="-14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DD0F8-33AF-46C0-83E7-471521A1EE21}" type="datetimeFigureOut">
              <a:rPr lang="en-US" smtClean="0"/>
              <a:pPr/>
              <a:t>5/9/2014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0D45B-F371-424B-9087-E87EA934A3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6588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Segoe U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Segoe UI" pitchFamily="34" charset="0"/>
                <a:cs typeface="+mn-cs"/>
              </a:defRPr>
            </a:lvl1pPr>
          </a:lstStyle>
          <a:p>
            <a:pPr>
              <a:defRPr/>
            </a:pPr>
            <a:fld id="{64A8FEDE-4F86-4977-9BE3-60DB49C45C8C}" type="datetimeFigureOut">
              <a:rPr lang="en-US" smtClean="0"/>
              <a:pPr>
                <a:defRPr/>
              </a:pPr>
              <a:t>5/9/2014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Segoe UI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Segoe UI" pitchFamily="34" charset="0"/>
                <a:cs typeface="+mn-cs"/>
              </a:defRPr>
            </a:lvl1pPr>
          </a:lstStyle>
          <a:p>
            <a:pPr>
              <a:defRPr/>
            </a:pPr>
            <a:fld id="{D8833439-D7E6-4DC1-A886-DD276C1C25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5058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EEC998-BB21-4FE8-8167-7D779EB6AF58}" type="slidenum">
              <a:rPr lang="en-US" altLang="en-US" sz="12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698500"/>
            <a:ext cx="4344987" cy="325755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110038"/>
            <a:ext cx="5842000" cy="4927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kern="1200" baseline="0" dirty="0" smtClean="0">
              <a:solidFill>
                <a:schemeClr val="tx1"/>
              </a:solidFill>
              <a:effectLst/>
              <a:latin typeface="Book Antiqua" pitchFamily="18" charset="0"/>
              <a:ea typeface="+mn-ea"/>
              <a:cs typeface="Arial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249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F6D72C-91AE-4046-92B8-4C12371A9ABD}" type="slidenum">
              <a:rPr lang="en-US" altLang="en-US" sz="12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z="1200" dirty="0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1638" indent="-401638" eaLnBrk="1" hangingPunct="1">
              <a:lnSpc>
                <a:spcPct val="80000"/>
              </a:lnSpc>
              <a:buFontTx/>
              <a:buNone/>
              <a:tabLst>
                <a:tab pos="401638" algn="l"/>
              </a:tabLst>
              <a:defRPr/>
            </a:pPr>
            <a:endParaRPr lang="en-US" dirty="0" smtClean="0">
              <a:latin typeface="Helvetica" pitchFamily="34" charset="0"/>
            </a:endParaRPr>
          </a:p>
          <a:p>
            <a:pPr marL="695325" lvl="1" indent="-231775" eaLnBrk="1" hangingPunct="1"/>
            <a:endParaRPr lang="en-US" alt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32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33439-D7E6-4DC1-A886-DD276C1C25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253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33439-D7E6-4DC1-A886-DD276C1C25A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175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33439-D7E6-4DC1-A886-DD276C1C25A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523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F6D72C-91AE-4046-92B8-4C12371A9ABD}" type="slidenum">
              <a:rPr lang="en-US" altLang="en-US" sz="12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z="1200" dirty="0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1638" indent="-401638" eaLnBrk="1" hangingPunct="1">
              <a:lnSpc>
                <a:spcPct val="80000"/>
              </a:lnSpc>
              <a:buFontTx/>
              <a:buNone/>
              <a:tabLst>
                <a:tab pos="401638" algn="l"/>
              </a:tabLst>
              <a:defRPr/>
            </a:pPr>
            <a:endParaRPr lang="en-US" dirty="0" smtClean="0">
              <a:latin typeface="Helvetica" pitchFamily="34" charset="0"/>
            </a:endParaRPr>
          </a:p>
          <a:p>
            <a:pPr marL="695325" lvl="1" indent="-231775" eaLnBrk="1" hangingPunct="1"/>
            <a:endParaRPr lang="en-US" alt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9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F6D72C-91AE-4046-92B8-4C12371A9ABD}" type="slidenum">
              <a:rPr lang="en-US" altLang="en-US" sz="12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 sz="1200" dirty="0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1638" indent="-401638" eaLnBrk="1" hangingPunct="1">
              <a:lnSpc>
                <a:spcPct val="80000"/>
              </a:lnSpc>
              <a:buFontTx/>
              <a:buNone/>
              <a:tabLst>
                <a:tab pos="401638" algn="l"/>
              </a:tabLst>
              <a:defRPr/>
            </a:pPr>
            <a:endParaRPr lang="en-US" dirty="0" smtClean="0">
              <a:latin typeface="Helvetica" pitchFamily="34" charset="0"/>
            </a:endParaRPr>
          </a:p>
          <a:p>
            <a:pPr marL="695325" lvl="1" indent="-231775" eaLnBrk="1" hangingPunct="1"/>
            <a:endParaRPr lang="en-US" alt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741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F6D72C-91AE-4046-92B8-4C12371A9ABD}" type="slidenum">
              <a:rPr lang="en-US" altLang="en-US" sz="12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z="1200" dirty="0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1638" indent="-401638" eaLnBrk="1" hangingPunct="1">
              <a:lnSpc>
                <a:spcPct val="80000"/>
              </a:lnSpc>
              <a:buFontTx/>
              <a:buNone/>
              <a:tabLst>
                <a:tab pos="401638" algn="l"/>
              </a:tabLst>
              <a:defRPr/>
            </a:pPr>
            <a:endParaRPr lang="en-US" dirty="0" smtClean="0">
              <a:latin typeface="Helvetica" pitchFamily="34" charset="0"/>
            </a:endParaRPr>
          </a:p>
          <a:p>
            <a:pPr marL="695325" lvl="1" indent="-231775" eaLnBrk="1" hangingPunct="1"/>
            <a:endParaRPr lang="en-US" alt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2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514600"/>
            <a:ext cx="8610600" cy="2057400"/>
          </a:xfrm>
        </p:spPr>
        <p:txBody>
          <a:bodyPr anchor="b" anchorCtr="0"/>
          <a:lstStyle>
            <a:lvl1pPr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572000"/>
            <a:ext cx="8610600" cy="91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791200"/>
            <a:ext cx="8637181" cy="6096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insert group, date, client, etc.</a:t>
            </a:r>
          </a:p>
        </p:txBody>
      </p:sp>
      <p:pic>
        <p:nvPicPr>
          <p:cNvPr id="16" name="Picture 15" descr="C:\Users\AWalton\Pictures\fulton_county_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0028"/>
            <a:ext cx="1247775" cy="826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Connector 16"/>
          <p:cNvCxnSpPr/>
          <p:nvPr userDrawn="1"/>
        </p:nvCxnSpPr>
        <p:spPr bwMode="auto">
          <a:xfrm>
            <a:off x="8305800" y="0"/>
            <a:ext cx="0" cy="6858000"/>
          </a:xfrm>
          <a:prstGeom prst="lin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 flipH="1">
            <a:off x="0" y="926328"/>
            <a:ext cx="9144000" cy="0"/>
          </a:xfrm>
          <a:prstGeom prst="line">
            <a:avLst/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514600"/>
            <a:ext cx="8610600" cy="2057400"/>
          </a:xfrm>
        </p:spPr>
        <p:txBody>
          <a:bodyPr anchor="b" anchorCtr="0"/>
          <a:lstStyle>
            <a:lvl1pPr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572000"/>
            <a:ext cx="8610600" cy="91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791200"/>
            <a:ext cx="8637181" cy="6096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insert group, date, client, etc.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8305800" y="0"/>
            <a:ext cx="0" cy="6858000"/>
          </a:xfrm>
          <a:prstGeom prst="lin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H="1">
            <a:off x="0" y="926328"/>
            <a:ext cx="9144000" cy="0"/>
          </a:xfrm>
          <a:prstGeom prst="lin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2" name="Picture 2" descr="http://t1.gstatic.com/images?q=tbn:ANd9GcSjD8aTULWGHmAjSob09vXKmorf-61jx-bmJuZSIj6V4IO14VFo:www.gael.org/app/webroot/media/useruploads/images/gaspa_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4507" y="91303"/>
            <a:ext cx="748893" cy="74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306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2718" y="457200"/>
            <a:ext cx="851856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4340" y="1231392"/>
            <a:ext cx="8275320" cy="5093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2718" y="457200"/>
            <a:ext cx="851856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4677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Helvetica"/>
              </a:defRPr>
            </a:lvl1pPr>
            <a:lvl2pPr>
              <a:defRPr sz="1800">
                <a:latin typeface="Helvetica"/>
              </a:defRPr>
            </a:lvl2pPr>
            <a:lvl3pPr marL="685800" indent="0">
              <a:buNone/>
              <a:defRPr sz="1800">
                <a:latin typeface="Helvetica"/>
              </a:defRPr>
            </a:lvl3pPr>
            <a:lvl4pPr>
              <a:defRPr sz="1800">
                <a:latin typeface="Helvetica"/>
              </a:defRPr>
            </a:lvl4pPr>
            <a:lvl5pPr>
              <a:defRPr sz="1800"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489700"/>
            <a:ext cx="28956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53188"/>
            <a:ext cx="19812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8827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150993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080" name="think-cell Slide" r:id="rId8" imgW="360" imgH="360" progId="">
              <p:embed/>
            </p:oleObj>
          </a:graphicData>
        </a:graphic>
      </p:graphicFrame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2718" y="457200"/>
            <a:ext cx="851856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306" y="1219200"/>
            <a:ext cx="8278483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8686800" y="6590992"/>
            <a:ext cx="60686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 / </a:t>
            </a:r>
            <a:fld id="{5DDCB601-9600-49A6-96AB-4947D10BB9BA}" type="slidenum">
              <a:rPr lang="en-US" sz="1000" b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pPr algn="l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04800" y="457200"/>
            <a:ext cx="8534400" cy="0"/>
          </a:xfrm>
          <a:prstGeom prst="line">
            <a:avLst/>
          </a:prstGeom>
          <a:noFill/>
          <a:ln w="25400" cap="sq">
            <a:solidFill>
              <a:srgbClr val="969696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8" r:id="rId2"/>
    <p:sldLayoutId id="2147483732" r:id="rId3"/>
    <p:sldLayoutId id="2147483734" r:id="rId4"/>
    <p:sldLayoutId id="2147483740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Century Gothic" pitchFamily="34" charset="0"/>
          <a:cs typeface="Arial" pitchFamily="34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o"/>
        <a:defRPr sz="1400">
          <a:solidFill>
            <a:schemeClr val="tx1"/>
          </a:solidFill>
          <a:latin typeface="+mn-lt"/>
          <a:cs typeface="+mn-cs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3pPr>
      <a:lvl4pPr marL="12573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cs typeface="+mn-cs"/>
        </a:defRPr>
      </a:lvl4pPr>
      <a:lvl5pPr marL="16002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  <a:cs typeface="+mn-cs"/>
        </a:defRPr>
      </a:lvl5pPr>
      <a:lvl6pPr marL="20574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5146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9718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429000" indent="-228600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Office_Word_Document3.docx"/><Relationship Id="rId5" Type="http://schemas.openxmlformats.org/officeDocument/2006/relationships/package" Target="../embeddings/Microsoft_Office_Word_Document2.docx"/><Relationship Id="rId4" Type="http://schemas.openxmlformats.org/officeDocument/2006/relationships/package" Target="../embeddings/Microsoft_Office_Word_Document1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/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/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/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/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 smtClean="0">
                <a:solidFill>
                  <a:schemeClr val="tx1"/>
                </a:solidFill>
              </a:rPr>
              <a:t/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/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 smtClean="0">
                <a:solidFill>
                  <a:schemeClr val="tx1"/>
                </a:solidFill>
              </a:rPr>
              <a:t>GASPA </a:t>
            </a:r>
            <a:r>
              <a:rPr lang="en-US" altLang="en-US" dirty="0" smtClean="0"/>
              <a:t>Human Capital Toolkit</a:t>
            </a:r>
            <a:endParaRPr lang="en-US" altLang="en-US" sz="1900" b="1" dirty="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572000"/>
            <a:ext cx="7696200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+mn-lt"/>
              </a:rPr>
              <a:t>Roadmaps for recruiting, selecting, and retaining highly effective teachers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May,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819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Agenda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68228" y="1575506"/>
            <a:ext cx="6634434" cy="523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Toolkit Overview</a:t>
            </a:r>
          </a:p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Toolkit Walkthrough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Recruitment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Selection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Retention</a:t>
            </a:r>
          </a:p>
          <a:p>
            <a:pPr lvl="1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Q&amp;A</a:t>
            </a: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 smtClean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lvl="1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1400" b="0" dirty="0">
              <a:latin typeface="+mn-lt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1400" b="0" dirty="0">
              <a:latin typeface="+mn-lt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o"/>
            </a:pPr>
            <a:endParaRPr lang="en-US" sz="1400" b="0" dirty="0">
              <a:latin typeface="+mn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731158" y="1346906"/>
            <a:ext cx="6117442" cy="862894"/>
          </a:xfrm>
          <a:prstGeom prst="roundRect">
            <a:avLst>
              <a:gd name="adj" fmla="val 12722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/>
          <a:lstStyle/>
          <a:p>
            <a:pPr marL="228600" lvl="0" indent="-228600">
              <a:buClr>
                <a:srgbClr val="000000"/>
              </a:buClr>
            </a:pPr>
            <a:endParaRPr lang="en-US" sz="1600" kern="0" dirty="0">
              <a:solidFill>
                <a:srgbClr val="000000"/>
              </a:solidFill>
              <a:latin typeface="Corbel" pitchFamily="34" charset="0"/>
              <a:cs typeface="Arial"/>
            </a:endParaRP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543862" y="1575506"/>
            <a:ext cx="365125" cy="365125"/>
          </a:xfrm>
          <a:prstGeom prst="ellipse">
            <a:avLst/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1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524000" y="2698778"/>
            <a:ext cx="365125" cy="366713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2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509455" y="4514112"/>
            <a:ext cx="365125" cy="366713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716053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 smtClean="0"/>
              <a:t>The Toolkit offers best practices and resources for improving human capital outcomes in three core HC areas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512293" y="152400"/>
            <a:ext cx="262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Toolkit Overview</a:t>
            </a:r>
            <a:endParaRPr lang="en-US" sz="1400" dirty="0">
              <a:latin typeface="+mn-lt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838200" y="1905000"/>
            <a:ext cx="7543800" cy="3048000"/>
          </a:xfrm>
          <a:prstGeom prst="roundRect">
            <a:avLst>
              <a:gd name="adj" fmla="val 4880"/>
            </a:avLst>
          </a:prstGeom>
          <a:noFill/>
          <a:ln w="19050" algn="ctr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1" y="2159000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Recruitment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</a:t>
            </a:r>
            <a:r>
              <a:rPr lang="en-US" dirty="0" smtClean="0">
                <a:latin typeface="+mn-lt"/>
              </a:rPr>
              <a:t>eaching and attracting candidates</a:t>
            </a:r>
          </a:p>
          <a:p>
            <a:pPr lvl="1"/>
            <a:endParaRPr lang="en-US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Selection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Identifying and selecting the best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n-lt"/>
              </a:rPr>
              <a:t>Retention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Retaining your top teachers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1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457200"/>
            <a:ext cx="8984030" cy="609600"/>
          </a:xfrm>
        </p:spPr>
        <p:txBody>
          <a:bodyPr/>
          <a:lstStyle/>
          <a:p>
            <a:r>
              <a:rPr lang="en-US" altLang="en-US" sz="2000" dirty="0" smtClean="0"/>
              <a:t>Each section is designed as a “roadmap” with step-by-step guidance and ready-to-use resources for that area of Human Capital management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512293" y="152400"/>
            <a:ext cx="262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Toolkit Overview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18" y="3124200"/>
            <a:ext cx="8162925" cy="2804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718" y="1828800"/>
            <a:ext cx="8450243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69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Simply follow the steps and use the resources as needed to improve your HC practices and outcomes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512293" y="152400"/>
            <a:ext cx="262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Toolkit Overview</a:t>
            </a:r>
            <a:endParaRPr lang="en-US" sz="1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943" y="3276600"/>
            <a:ext cx="8816115" cy="290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37160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Example: 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Need interview questions for a stronger selection process? Follow the steps in the Selection Roadmap, then open the embedded TKES Question Bank for concrete interview questions you can use tomorrow.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6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Agenda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68228" y="1575506"/>
            <a:ext cx="6634434" cy="523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Toolkit Overview</a:t>
            </a:r>
          </a:p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Toolkit Walkthrough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Recruitment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Selection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Retention</a:t>
            </a:r>
          </a:p>
          <a:p>
            <a:pPr lvl="1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Q&amp;A</a:t>
            </a: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 smtClean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lvl="1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1400" b="0" dirty="0">
              <a:latin typeface="+mn-lt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1400" b="0" dirty="0">
              <a:latin typeface="+mn-lt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o"/>
            </a:pPr>
            <a:endParaRPr lang="en-US" sz="1400" b="0" dirty="0">
              <a:latin typeface="+mn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731158" y="2515420"/>
            <a:ext cx="6117442" cy="1751779"/>
          </a:xfrm>
          <a:prstGeom prst="roundRect">
            <a:avLst>
              <a:gd name="adj" fmla="val 5616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/>
          <a:lstStyle/>
          <a:p>
            <a:pPr marL="228600" lvl="0" indent="-228600">
              <a:buClr>
                <a:srgbClr val="000000"/>
              </a:buClr>
            </a:pPr>
            <a:endParaRPr lang="en-US" sz="1600" kern="0" dirty="0">
              <a:solidFill>
                <a:srgbClr val="000000"/>
              </a:solidFill>
              <a:latin typeface="Corbel" pitchFamily="34" charset="0"/>
              <a:cs typeface="Arial"/>
            </a:endParaRP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543862" y="1575506"/>
            <a:ext cx="365125" cy="365125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1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543862" y="3205894"/>
            <a:ext cx="365125" cy="366713"/>
          </a:xfrm>
          <a:prstGeom prst="ellipse">
            <a:avLst/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2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509455" y="4514112"/>
            <a:ext cx="365125" cy="366713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817709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Toolkit Walkthrough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914400" y="1676400"/>
            <a:ext cx="7315200" cy="4024258"/>
          </a:xfrm>
          <a:prstGeom prst="roundRect">
            <a:avLst>
              <a:gd name="adj" fmla="val 2832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/>
          <a:lstStyle/>
          <a:p>
            <a:pPr marL="228600" lvl="0" indent="-228600">
              <a:buClr>
                <a:srgbClr val="000000"/>
              </a:buClr>
            </a:pPr>
            <a:endParaRPr lang="en-US" sz="1600" kern="0" dirty="0">
              <a:solidFill>
                <a:srgbClr val="000000"/>
              </a:solidFill>
              <a:latin typeface="Corbel" pitchFamily="34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2293" y="152400"/>
            <a:ext cx="262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Toolkit Walkthrough</a:t>
            </a:r>
            <a:endParaRPr lang="en-US" sz="1400" dirty="0">
              <a:latin typeface="+mn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50279100"/>
              </p:ext>
            </p:extLst>
          </p:nvPr>
        </p:nvGraphicFramePr>
        <p:xfrm>
          <a:off x="1433144" y="4652775"/>
          <a:ext cx="1428866" cy="1142915"/>
        </p:xfrm>
        <a:graphic>
          <a:graphicData uri="http://schemas.openxmlformats.org/presentationml/2006/ole">
            <p:oleObj spid="_x0000_s5137" name="Document" showAsIcon="1" r:id="rId4" imgW="914400" imgH="806400" progId="Word.Document.12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77250734"/>
              </p:ext>
            </p:extLst>
          </p:nvPr>
        </p:nvGraphicFramePr>
        <p:xfrm>
          <a:off x="6172200" y="4667298"/>
          <a:ext cx="1371599" cy="1209675"/>
        </p:xfrm>
        <a:graphic>
          <a:graphicData uri="http://schemas.openxmlformats.org/presentationml/2006/ole">
            <p:oleObj spid="_x0000_s5138" name="Document" showAsIcon="1" r:id="rId5" imgW="914400" imgH="806400" progId="Word.Document.12">
              <p:embed/>
            </p:oleObj>
          </a:graphicData>
        </a:graphic>
      </p:graphicFrame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038600" y="2514600"/>
            <a:ext cx="819149" cy="827859"/>
            <a:chOff x="2784" y="3055"/>
            <a:chExt cx="432" cy="432"/>
          </a:xfrm>
        </p:grpSpPr>
        <p:grpSp>
          <p:nvGrpSpPr>
            <p:cNvPr id="14" name="Group 66"/>
            <p:cNvGrpSpPr>
              <a:grpSpLocks/>
            </p:cNvGrpSpPr>
            <p:nvPr/>
          </p:nvGrpSpPr>
          <p:grpSpPr bwMode="auto">
            <a:xfrm>
              <a:off x="2784" y="3055"/>
              <a:ext cx="432" cy="432"/>
              <a:chOff x="2784" y="3055"/>
              <a:chExt cx="432" cy="432"/>
            </a:xfrm>
          </p:grpSpPr>
          <p:sp>
            <p:nvSpPr>
              <p:cNvPr id="16" name="Oval 45"/>
              <p:cNvSpPr>
                <a:spLocks noChangeArrowheads="1"/>
              </p:cNvSpPr>
              <p:nvPr/>
            </p:nvSpPr>
            <p:spPr bwMode="auto">
              <a:xfrm>
                <a:off x="2784" y="3055"/>
                <a:ext cx="432" cy="432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sp>
            <p:nvSpPr>
              <p:cNvPr id="17" name="Oval 47"/>
              <p:cNvSpPr>
                <a:spLocks noChangeArrowheads="1"/>
              </p:cNvSpPr>
              <p:nvPr/>
            </p:nvSpPr>
            <p:spPr bwMode="auto">
              <a:xfrm>
                <a:off x="2842" y="3118"/>
                <a:ext cx="216" cy="216"/>
              </a:xfrm>
              <a:prstGeom prst="ellipse">
                <a:avLst/>
              </a:prstGeom>
              <a:solidFill>
                <a:schemeClr val="bg1">
                  <a:alpha val="25098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18" name="Rectangle 48"/>
              <p:cNvSpPr>
                <a:spLocks noChangeArrowheads="1"/>
              </p:cNvSpPr>
              <p:nvPr/>
            </p:nvSpPr>
            <p:spPr bwMode="auto">
              <a:xfrm rot="-2849246">
                <a:off x="3060" y="3278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</p:grpSp>
        <p:sp>
          <p:nvSpPr>
            <p:cNvPr id="15" name="Arc 69"/>
            <p:cNvSpPr>
              <a:spLocks/>
            </p:cNvSpPr>
            <p:nvPr/>
          </p:nvSpPr>
          <p:spPr bwMode="auto">
            <a:xfrm rot="-8428399">
              <a:off x="2854" y="3202"/>
              <a:ext cx="48" cy="46"/>
            </a:xfrm>
            <a:custGeom>
              <a:avLst/>
              <a:gdLst>
                <a:gd name="T0" fmla="*/ 0 w 21600"/>
                <a:gd name="T1" fmla="*/ 0 h 20677"/>
                <a:gd name="T2" fmla="*/ 0 w 21600"/>
                <a:gd name="T3" fmla="*/ 0 h 20677"/>
                <a:gd name="T4" fmla="*/ 0 w 21600"/>
                <a:gd name="T5" fmla="*/ 0 h 2067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677"/>
                <a:gd name="T11" fmla="*/ 21600 w 21600"/>
                <a:gd name="T12" fmla="*/ 20677 h 206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677" fill="none" extrusionOk="0">
                  <a:moveTo>
                    <a:pt x="6247" y="0"/>
                  </a:moveTo>
                  <a:cubicBezTo>
                    <a:pt x="15363" y="2754"/>
                    <a:pt x="21600" y="11154"/>
                    <a:pt x="21600" y="20677"/>
                  </a:cubicBezTo>
                </a:path>
                <a:path w="21600" h="20677" stroke="0" extrusionOk="0">
                  <a:moveTo>
                    <a:pt x="6247" y="0"/>
                  </a:moveTo>
                  <a:cubicBezTo>
                    <a:pt x="15363" y="2754"/>
                    <a:pt x="21600" y="11154"/>
                    <a:pt x="21600" y="20677"/>
                  </a:cubicBezTo>
                  <a:lnTo>
                    <a:pt x="0" y="20677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2580246"/>
            <a:ext cx="805483" cy="768566"/>
            <a:chOff x="7391400" y="3886200"/>
            <a:chExt cx="685800" cy="685800"/>
          </a:xfrm>
        </p:grpSpPr>
        <p:sp>
          <p:nvSpPr>
            <p:cNvPr id="20" name="Oval 353"/>
            <p:cNvSpPr>
              <a:spLocks noChangeArrowheads="1"/>
            </p:cNvSpPr>
            <p:nvPr/>
          </p:nvSpPr>
          <p:spPr bwMode="auto">
            <a:xfrm>
              <a:off x="7391400" y="3886200"/>
              <a:ext cx="685800" cy="685800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1" name="Oval 354"/>
            <p:cNvSpPr>
              <a:spLocks noChangeArrowheads="1"/>
            </p:cNvSpPr>
            <p:nvPr/>
          </p:nvSpPr>
          <p:spPr bwMode="auto">
            <a:xfrm>
              <a:off x="7620000" y="4013200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>
                <a:latin typeface="Book Antiqua" pitchFamily="18" charset="0"/>
              </a:endParaRPr>
            </a:p>
          </p:txBody>
        </p:sp>
        <p:grpSp>
          <p:nvGrpSpPr>
            <p:cNvPr id="22" name="Group 355"/>
            <p:cNvGrpSpPr>
              <a:grpSpLocks/>
            </p:cNvGrpSpPr>
            <p:nvPr/>
          </p:nvGrpSpPr>
          <p:grpSpPr bwMode="auto">
            <a:xfrm>
              <a:off x="7426325" y="4057650"/>
              <a:ext cx="203200" cy="277813"/>
              <a:chOff x="1068" y="1216"/>
              <a:chExt cx="216" cy="300"/>
            </a:xfrm>
          </p:grpSpPr>
          <p:sp>
            <p:nvSpPr>
              <p:cNvPr id="30" name="Oval 356"/>
              <p:cNvSpPr>
                <a:spLocks noChangeArrowheads="1"/>
              </p:cNvSpPr>
              <p:nvPr/>
            </p:nvSpPr>
            <p:spPr bwMode="auto">
              <a:xfrm>
                <a:off x="1104" y="1216"/>
                <a:ext cx="144" cy="144"/>
              </a:xfrm>
              <a:prstGeom prst="ellipse">
                <a:avLst/>
              </a:prstGeom>
              <a:solidFill>
                <a:schemeClr val="bg1">
                  <a:alpha val="67058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31" name="Rectangle 357"/>
              <p:cNvSpPr>
                <a:spLocks noChangeArrowheads="1"/>
              </p:cNvSpPr>
              <p:nvPr/>
            </p:nvSpPr>
            <p:spPr bwMode="auto">
              <a:xfrm>
                <a:off x="1068" y="1372"/>
                <a:ext cx="216" cy="144"/>
              </a:xfrm>
              <a:prstGeom prst="rect">
                <a:avLst/>
              </a:prstGeom>
              <a:solidFill>
                <a:schemeClr val="bg1">
                  <a:alpha val="67058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32" name="Line 358"/>
              <p:cNvSpPr>
                <a:spLocks noChangeShapeType="1"/>
              </p:cNvSpPr>
              <p:nvPr/>
            </p:nvSpPr>
            <p:spPr bwMode="auto">
              <a:xfrm>
                <a:off x="1122" y="1441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sp>
            <p:nvSpPr>
              <p:cNvPr id="33" name="Line 359"/>
              <p:cNvSpPr>
                <a:spLocks noChangeShapeType="1"/>
              </p:cNvSpPr>
              <p:nvPr/>
            </p:nvSpPr>
            <p:spPr bwMode="auto">
              <a:xfrm>
                <a:off x="1230" y="1441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3" name="Group 360"/>
            <p:cNvGrpSpPr>
              <a:grpSpLocks/>
            </p:cNvGrpSpPr>
            <p:nvPr/>
          </p:nvGrpSpPr>
          <p:grpSpPr bwMode="auto">
            <a:xfrm>
              <a:off x="7858125" y="4057650"/>
              <a:ext cx="203200" cy="277813"/>
              <a:chOff x="1068" y="1216"/>
              <a:chExt cx="216" cy="300"/>
            </a:xfrm>
          </p:grpSpPr>
          <p:sp>
            <p:nvSpPr>
              <p:cNvPr id="27" name="Oval 361"/>
              <p:cNvSpPr>
                <a:spLocks noChangeArrowheads="1"/>
              </p:cNvSpPr>
              <p:nvPr/>
            </p:nvSpPr>
            <p:spPr bwMode="auto">
              <a:xfrm>
                <a:off x="1104" y="1216"/>
                <a:ext cx="144" cy="144"/>
              </a:xfrm>
              <a:prstGeom prst="ellipse">
                <a:avLst/>
              </a:prstGeom>
              <a:solidFill>
                <a:schemeClr val="bg1">
                  <a:alpha val="67058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28" name="Rectangle 362"/>
              <p:cNvSpPr>
                <a:spLocks noChangeArrowheads="1"/>
              </p:cNvSpPr>
              <p:nvPr/>
            </p:nvSpPr>
            <p:spPr bwMode="auto">
              <a:xfrm>
                <a:off x="1068" y="1372"/>
                <a:ext cx="216" cy="144"/>
              </a:xfrm>
              <a:prstGeom prst="rect">
                <a:avLst/>
              </a:prstGeom>
              <a:solidFill>
                <a:schemeClr val="bg1">
                  <a:alpha val="67058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dirty="0">
                  <a:latin typeface="Book Antiqua" pitchFamily="18" charset="0"/>
                </a:endParaRPr>
              </a:p>
            </p:txBody>
          </p:sp>
          <p:sp>
            <p:nvSpPr>
              <p:cNvPr id="29" name="Line 364"/>
              <p:cNvSpPr>
                <a:spLocks noChangeShapeType="1"/>
              </p:cNvSpPr>
              <p:nvPr/>
            </p:nvSpPr>
            <p:spPr bwMode="auto">
              <a:xfrm>
                <a:off x="1230" y="1441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</p:grpSp>
        <p:sp>
          <p:nvSpPr>
            <p:cNvPr id="24" name="Rectangle 365"/>
            <p:cNvSpPr>
              <a:spLocks noChangeArrowheads="1"/>
            </p:cNvSpPr>
            <p:nvPr/>
          </p:nvSpPr>
          <p:spPr bwMode="auto">
            <a:xfrm>
              <a:off x="7562850" y="4260850"/>
              <a:ext cx="342900" cy="2286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>
                <a:latin typeface="Book Antiqua" pitchFamily="18" charset="0"/>
              </a:endParaRPr>
            </a:p>
          </p:txBody>
        </p:sp>
        <p:sp>
          <p:nvSpPr>
            <p:cNvPr id="25" name="Line 366"/>
            <p:cNvSpPr>
              <a:spLocks noChangeShapeType="1"/>
            </p:cNvSpPr>
            <p:nvPr/>
          </p:nvSpPr>
          <p:spPr bwMode="auto">
            <a:xfrm>
              <a:off x="7648575" y="4370388"/>
              <a:ext cx="0" cy="11430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6" name="Line 367"/>
            <p:cNvSpPr>
              <a:spLocks noChangeShapeType="1"/>
            </p:cNvSpPr>
            <p:nvPr/>
          </p:nvSpPr>
          <p:spPr bwMode="auto">
            <a:xfrm>
              <a:off x="7820025" y="4370388"/>
              <a:ext cx="0" cy="11430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35" name="Group 22"/>
          <p:cNvGrpSpPr>
            <a:grpSpLocks/>
          </p:cNvGrpSpPr>
          <p:nvPr/>
        </p:nvGrpSpPr>
        <p:grpSpPr bwMode="auto">
          <a:xfrm>
            <a:off x="1564857" y="2519873"/>
            <a:ext cx="1297153" cy="1049383"/>
            <a:chOff x="-42" y="2471"/>
            <a:chExt cx="613" cy="528"/>
          </a:xfrm>
        </p:grpSpPr>
        <p:sp>
          <p:nvSpPr>
            <p:cNvPr id="36" name="Oval 23"/>
            <p:cNvSpPr>
              <a:spLocks noChangeArrowheads="1"/>
            </p:cNvSpPr>
            <p:nvPr/>
          </p:nvSpPr>
          <p:spPr bwMode="auto">
            <a:xfrm>
              <a:off x="-42" y="2471"/>
              <a:ext cx="437" cy="432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Text Box 24"/>
            <p:cNvSpPr txBox="1">
              <a:spLocks noChangeArrowheads="1"/>
            </p:cNvSpPr>
            <p:nvPr/>
          </p:nvSpPr>
          <p:spPr bwMode="auto">
            <a:xfrm>
              <a:off x="15" y="2514"/>
              <a:ext cx="556" cy="4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Book Antiqua" pitchFamily="18" charset="0"/>
                  <a:sym typeface="Wingdings" pitchFamily="2" charset="2"/>
                </a:rPr>
                <a:t></a:t>
              </a: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0813808"/>
              </p:ext>
            </p:extLst>
          </p:nvPr>
        </p:nvGraphicFramePr>
        <p:xfrm>
          <a:off x="990600" y="3653016"/>
          <a:ext cx="7086600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/>
                <a:gridCol w="2362200"/>
                <a:gridCol w="2362200"/>
              </a:tblGrid>
              <a:tr h="9382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Recruitment Roadmap </a:t>
                      </a:r>
                      <a:r>
                        <a:rPr lang="en-US" sz="1400" baseline="0" dirty="0" smtClean="0">
                          <a:latin typeface="Arial" pitchFamily="34" charset="0"/>
                          <a:cs typeface="Arial" pitchFamily="34" charset="0"/>
                        </a:rPr>
                        <a:t>Recruit top talent, so you have the best pool of teachers to select from.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Selection Roadmap</a:t>
                      </a:r>
                    </a:p>
                    <a:p>
                      <a:pPr algn="ctr"/>
                      <a:r>
                        <a:rPr lang="en-US" sz="1400" b="0" dirty="0" smtClean="0">
                          <a:latin typeface="Arial" pitchFamily="34" charset="0"/>
                          <a:cs typeface="Arial" pitchFamily="34" charset="0"/>
                        </a:rPr>
                        <a:t>Select teachers</a:t>
                      </a:r>
                      <a:r>
                        <a:rPr lang="en-US" sz="1400" b="0" baseline="0" dirty="0" smtClean="0">
                          <a:latin typeface="Arial" pitchFamily="34" charset="0"/>
                          <a:cs typeface="Arial" pitchFamily="34" charset="0"/>
                        </a:rPr>
                        <a:t> who will be the best fit for your school.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Retention Roadmap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Recognize</a:t>
                      </a:r>
                      <a:r>
                        <a:rPr lang="en-US" sz="1400" baseline="0" dirty="0" smtClean="0">
                          <a:latin typeface="Arial" pitchFamily="34" charset="0"/>
                          <a:cs typeface="Arial" pitchFamily="34" charset="0"/>
                        </a:rPr>
                        <a:t> and r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etain your top performers and</a:t>
                      </a:r>
                      <a:r>
                        <a:rPr lang="en-US" sz="1400" baseline="0" dirty="0" smtClean="0">
                          <a:latin typeface="Arial" pitchFamily="34" charset="0"/>
                          <a:cs typeface="Arial" pitchFamily="34" charset="0"/>
                        </a:rPr>
                        <a:t> best teachers.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17131" y="1870740"/>
            <a:ext cx="477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Recruit, Select and Retain Top Teachers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45927495"/>
              </p:ext>
            </p:extLst>
          </p:nvPr>
        </p:nvGraphicFramePr>
        <p:xfrm>
          <a:off x="3918932" y="4598832"/>
          <a:ext cx="1278441" cy="1278141"/>
        </p:xfrm>
        <a:graphic>
          <a:graphicData uri="http://schemas.openxmlformats.org/presentationml/2006/ole">
            <p:oleObj spid="_x0000_s5139" name="Document" showAsIcon="1" r:id="rId6" imgW="914400" imgH="806400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37784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570099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151" name="think-cell Slide" r:id="rId4" imgW="360" imgH="360" progId="">
              <p:embed/>
            </p:oleObj>
          </a:graphicData>
        </a:graphic>
      </p:graphicFrame>
      <p:sp>
        <p:nvSpPr>
          <p:cNvPr id="12" name="Rounded Rectangle 11"/>
          <p:cNvSpPr/>
          <p:nvPr/>
        </p:nvSpPr>
        <p:spPr bwMode="auto">
          <a:xfrm>
            <a:off x="1692017" y="4266021"/>
            <a:ext cx="6117442" cy="862894"/>
          </a:xfrm>
          <a:prstGeom prst="roundRect">
            <a:avLst>
              <a:gd name="adj" fmla="val 12722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/>
          <a:lstStyle/>
          <a:p>
            <a:pPr marL="228600" lvl="0" indent="-228600">
              <a:buClr>
                <a:srgbClr val="000000"/>
              </a:buClr>
            </a:pPr>
            <a:endParaRPr lang="en-US" sz="1600" kern="0" dirty="0">
              <a:solidFill>
                <a:srgbClr val="000000"/>
              </a:solidFill>
              <a:latin typeface="Corbel" pitchFamily="34" charset="0"/>
              <a:cs typeface="Arial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Agenda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68228" y="1575506"/>
            <a:ext cx="6634434" cy="523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6699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Toolkit Overview</a:t>
            </a:r>
          </a:p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Toolkit Walkthrough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Recruitment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Selection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Retention</a:t>
            </a:r>
          </a:p>
          <a:p>
            <a:pPr lvl="1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000" b="0" dirty="0" smtClean="0">
                <a:latin typeface="+mn-lt"/>
                <a:cs typeface="Helvetica" panose="020B0604020202020204" pitchFamily="34" charset="0"/>
              </a:rPr>
              <a:t>Q&amp;A</a:t>
            </a: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 smtClean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2000" b="0" dirty="0">
              <a:latin typeface="+mn-lt"/>
              <a:cs typeface="Helvetica" panose="020B0604020202020204" pitchFamily="34" charset="0"/>
            </a:endParaRPr>
          </a:p>
          <a:p>
            <a:pPr lvl="1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1400" b="0" dirty="0">
              <a:latin typeface="+mn-lt"/>
            </a:endParaRPr>
          </a:p>
          <a:p>
            <a:pPr marL="266700" indent="-266700" algn="l" eaLnBrk="0" hangingPunct="0">
              <a:spcBef>
                <a:spcPct val="20000"/>
              </a:spcBef>
              <a:buClr>
                <a:schemeClr val="tx1"/>
              </a:buClr>
            </a:pPr>
            <a:endParaRPr lang="en-US" sz="1400" b="0" dirty="0">
              <a:latin typeface="+mn-lt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o"/>
            </a:pPr>
            <a:endParaRPr lang="en-US" sz="1400" b="0" dirty="0">
              <a:latin typeface="+mn-lt"/>
            </a:endParaRP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543862" y="1575506"/>
            <a:ext cx="365125" cy="365125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1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524000" y="2698778"/>
            <a:ext cx="365125" cy="366713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2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509455" y="4514112"/>
            <a:ext cx="365125" cy="366713"/>
          </a:xfrm>
          <a:prstGeom prst="ellipse">
            <a:avLst/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w Cen MT Condensed" pitchFamily="34" charset="0"/>
                <a:sym typeface="Webdings" pitchFamily="18" charset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149257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Shell-2013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NTP FY 2013">
      <a:majorFont>
        <a:latin typeface="Segoe UI"/>
        <a:ea typeface=""/>
        <a:cs typeface="Arial"/>
      </a:majorFont>
      <a:minorFont>
        <a:latin typeface="Segoe U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algn="ctr">
          <a:solidFill>
            <a:schemeClr val="accent1"/>
          </a:solidFill>
          <a:round/>
          <a:headEnd/>
          <a:tailEnd type="triangle" w="med" len="med"/>
        </a:ln>
      </a:spPr>
      <a:bodyPr wrap="none"/>
      <a:lstStyle>
        <a:defPPr>
          <a:defRPr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PPTShell-2013</Template>
  <TotalTime>2544</TotalTime>
  <Words>227</Words>
  <Application>Microsoft Office PowerPoint</Application>
  <PresentationFormat>On-screen Show (4:3)</PresentationFormat>
  <Paragraphs>88</Paragraphs>
  <Slides>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PPTShell-2013</vt:lpstr>
      <vt:lpstr>think-cell Slide</vt:lpstr>
      <vt:lpstr>Document</vt:lpstr>
      <vt:lpstr>          GASPA Human Capital Toolkit</vt:lpstr>
      <vt:lpstr>Agenda</vt:lpstr>
      <vt:lpstr>The Toolkit offers best practices and resources for improving human capital outcomes in three core HC areas</vt:lpstr>
      <vt:lpstr>Each section is designed as a “roadmap” with step-by-step guidance and ready-to-use resources for that area of Human Capital management</vt:lpstr>
      <vt:lpstr>Simply follow the steps and use the resources as needed to improve your HC practices and outcomes</vt:lpstr>
      <vt:lpstr>Agenda</vt:lpstr>
      <vt:lpstr>Toolkit Walkthrough</vt:lpstr>
      <vt:lpstr>Agenda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Goodbye Book Antiqua</dc:title>
  <dc:creator>James Cho</dc:creator>
  <cp:lastModifiedBy>Vince</cp:lastModifiedBy>
  <cp:revision>115</cp:revision>
  <dcterms:created xsi:type="dcterms:W3CDTF">2013-01-30T20:03:59Z</dcterms:created>
  <dcterms:modified xsi:type="dcterms:W3CDTF">2014-05-09T12:51:13Z</dcterms:modified>
</cp:coreProperties>
</file>